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9" r:id="rId2"/>
    <p:sldId id="257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5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2" d="100"/>
          <a:sy n="132" d="100"/>
        </p:scale>
        <p:origin x="-258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1DECEA-0205-4512-B188-785815CC0BB1}" type="datetimeFigureOut">
              <a:rPr lang="en-US" smtClean="0"/>
              <a:t>11/4/11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22D55B-E3E1-480A-97D8-E53EC3759A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9783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6F17CF-B2FF-476E-909E-ACD433E1ACC1}" type="slidenum">
              <a:rPr lang="en-US"/>
              <a:pPr/>
              <a:t>12</a:t>
            </a:fld>
            <a:endParaRPr lang="en-US"/>
          </a:p>
        </p:txBody>
      </p:sp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76548-6A50-4DE9-80A8-3260224CAEBC}" type="datetimeFigureOut">
              <a:rPr lang="en-US" smtClean="0"/>
              <a:t>11/4/11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FB020-FC03-4C42-AAAF-7032F499F81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76548-6A50-4DE9-80A8-3260224CAEBC}" type="datetimeFigureOut">
              <a:rPr lang="en-US" smtClean="0"/>
              <a:t>11/4/11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FB020-FC03-4C42-AAAF-7032F499F8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76548-6A50-4DE9-80A8-3260224CAEBC}" type="datetimeFigureOut">
              <a:rPr lang="en-US" smtClean="0"/>
              <a:t>11/4/11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FB020-FC03-4C42-AAAF-7032F499F8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76548-6A50-4DE9-80A8-3260224CAEBC}" type="datetimeFigureOut">
              <a:rPr lang="en-US" smtClean="0"/>
              <a:t>11/4/11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FB020-FC03-4C42-AAAF-7032F499F8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76548-6A50-4DE9-80A8-3260224CAEBC}" type="datetimeFigureOut">
              <a:rPr lang="en-US" smtClean="0"/>
              <a:t>11/4/11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82FB020-FC03-4C42-AAAF-7032F499F81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76548-6A50-4DE9-80A8-3260224CAEBC}" type="datetimeFigureOut">
              <a:rPr lang="en-US" smtClean="0"/>
              <a:t>11/4/11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FB020-FC03-4C42-AAAF-7032F499F8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76548-6A50-4DE9-80A8-3260224CAEBC}" type="datetimeFigureOut">
              <a:rPr lang="en-US" smtClean="0"/>
              <a:t>11/4/11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FB020-FC03-4C42-AAAF-7032F499F8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76548-6A50-4DE9-80A8-3260224CAEBC}" type="datetimeFigureOut">
              <a:rPr lang="en-US" smtClean="0"/>
              <a:t>11/4/11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FB020-FC03-4C42-AAAF-7032F499F8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76548-6A50-4DE9-80A8-3260224CAEBC}" type="datetimeFigureOut">
              <a:rPr lang="en-US" smtClean="0"/>
              <a:t>11/4/11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FB020-FC03-4C42-AAAF-7032F499F8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76548-6A50-4DE9-80A8-3260224CAEBC}" type="datetimeFigureOut">
              <a:rPr lang="en-US" smtClean="0"/>
              <a:t>11/4/11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FB020-FC03-4C42-AAAF-7032F499F8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76548-6A50-4DE9-80A8-3260224CAEBC}" type="datetimeFigureOut">
              <a:rPr lang="en-US" smtClean="0"/>
              <a:t>11/4/11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FB020-FC03-4C42-AAAF-7032F499F8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776548-6A50-4DE9-80A8-3260224CAEBC}" type="datetimeFigureOut">
              <a:rPr lang="en-US" smtClean="0"/>
              <a:t>11/4/11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82FB020-FC03-4C42-AAAF-7032F499F81D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THE VISION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Section 76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5.   A Vision of the Terrestrial Kingdom (</a:t>
            </a:r>
            <a:r>
              <a:rPr lang="en-US" sz="3600" dirty="0" err="1"/>
              <a:t>vs</a:t>
            </a:r>
            <a:r>
              <a:rPr lang="en-US" sz="3600" dirty="0"/>
              <a:t> 71-80, 91, 97)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67840"/>
            <a:ext cx="8229600" cy="4709160"/>
          </a:xfrm>
        </p:spPr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Rewards, Opportunities, Limitations</a:t>
            </a:r>
          </a:p>
          <a:p>
            <a:pPr marL="990600" lvl="1" indent="-533400">
              <a:lnSpc>
                <a:spcPct val="90000"/>
              </a:lnSpc>
              <a:buFontTx/>
              <a:buAutoNum type="arabicPeriod"/>
            </a:pPr>
            <a:r>
              <a:rPr lang="en-US" sz="2400" dirty="0"/>
              <a:t>Will have part in the first resurrection following the resurrection of </a:t>
            </a:r>
            <a:r>
              <a:rPr lang="en-US" sz="2400" dirty="0" smtClean="0"/>
              <a:t>celestial beings</a:t>
            </a:r>
            <a:endParaRPr lang="en-US" sz="2400" dirty="0"/>
          </a:p>
          <a:p>
            <a:pPr marL="990600" lvl="1" indent="-533400">
              <a:lnSpc>
                <a:spcPct val="90000"/>
              </a:lnSpc>
              <a:buFontTx/>
              <a:buAutoNum type="arabicPeriod"/>
            </a:pPr>
            <a:r>
              <a:rPr lang="en-US" sz="2400" dirty="0"/>
              <a:t>Fail to obtain the crown over the kingdom of God v.79</a:t>
            </a:r>
          </a:p>
          <a:p>
            <a:pPr marL="990600" lvl="1" indent="-533400">
              <a:lnSpc>
                <a:spcPct val="90000"/>
              </a:lnSpc>
              <a:buFontTx/>
              <a:buAutoNum type="arabicPeriod"/>
            </a:pPr>
            <a:r>
              <a:rPr lang="en-US" sz="2400" dirty="0"/>
              <a:t>Receive of God’s glory but not of his </a:t>
            </a:r>
            <a:r>
              <a:rPr lang="en-US" sz="2400" dirty="0" smtClean="0"/>
              <a:t>fullness </a:t>
            </a:r>
            <a:r>
              <a:rPr lang="en-US" sz="2400" dirty="0"/>
              <a:t>v.76</a:t>
            </a:r>
          </a:p>
          <a:p>
            <a:pPr marL="990600" lvl="1" indent="-533400">
              <a:lnSpc>
                <a:spcPct val="90000"/>
              </a:lnSpc>
              <a:buFontTx/>
              <a:buAutoNum type="arabicPeriod"/>
            </a:pPr>
            <a:r>
              <a:rPr lang="en-US" sz="2400" dirty="0"/>
              <a:t>Receive of the presence of the Son but not of the </a:t>
            </a:r>
            <a:r>
              <a:rPr lang="en-US" sz="2400" dirty="0" smtClean="0"/>
              <a:t>fullness </a:t>
            </a:r>
            <a:r>
              <a:rPr lang="en-US" sz="2400" dirty="0"/>
              <a:t>of the Father v.77</a:t>
            </a:r>
          </a:p>
          <a:p>
            <a:pPr marL="990600" lvl="1" indent="-533400">
              <a:lnSpc>
                <a:spcPct val="90000"/>
              </a:lnSpc>
              <a:buFontTx/>
              <a:buAutoNum type="arabicPeriod"/>
            </a:pPr>
            <a:r>
              <a:rPr lang="en-US" sz="2400" dirty="0"/>
              <a:t>Receive of the Holy Spirit through ministrations of Celestial beings v.87</a:t>
            </a:r>
          </a:p>
          <a:p>
            <a:pPr marL="990600" lvl="1" indent="-533400">
              <a:lnSpc>
                <a:spcPct val="90000"/>
              </a:lnSpc>
              <a:buFontTx/>
              <a:buAutoNum type="arabicPeriod"/>
            </a:pPr>
            <a:r>
              <a:rPr lang="en-US" sz="2400" dirty="0"/>
              <a:t>Will be ministers to the telestial kingdom v.86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endParaRPr lang="en-US" sz="2400" dirty="0"/>
          </a:p>
          <a:p>
            <a:pPr marL="609600" indent="-609600">
              <a:lnSpc>
                <a:spcPct val="90000"/>
              </a:lnSpc>
            </a:pPr>
            <a:endParaRPr lang="en-US" sz="2400" dirty="0">
              <a:solidFill>
                <a:srgbClr val="3333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/>
              <a:t>6.   A Vision of the Telestial Kingdom (</a:t>
            </a:r>
            <a:r>
              <a:rPr lang="en-US" sz="3600" dirty="0" err="1"/>
              <a:t>vs</a:t>
            </a:r>
            <a:r>
              <a:rPr lang="en-US" sz="3600" dirty="0"/>
              <a:t> 81-90, 98-112)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n-US" sz="28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Rewards, Opportunities, and Limitations</a:t>
            </a:r>
          </a:p>
          <a:p>
            <a:pPr marL="990600" lvl="1" indent="-533400">
              <a:lnSpc>
                <a:spcPct val="90000"/>
              </a:lnSpc>
              <a:buFontTx/>
              <a:buAutoNum type="arabicPeriod"/>
            </a:pPr>
            <a:r>
              <a:rPr lang="en-US" sz="2400" dirty="0"/>
              <a:t>Will come forth in the last resurrection v.85</a:t>
            </a:r>
          </a:p>
          <a:p>
            <a:pPr marL="990600" lvl="1" indent="-533400">
              <a:lnSpc>
                <a:spcPct val="90000"/>
              </a:lnSpc>
              <a:buFontTx/>
              <a:buAutoNum type="arabicPeriod"/>
            </a:pPr>
            <a:r>
              <a:rPr lang="en-US" sz="2400" dirty="0"/>
              <a:t>Will suffer the wrath of God on earth v.104</a:t>
            </a:r>
          </a:p>
          <a:p>
            <a:pPr marL="990600" lvl="1" indent="-533400">
              <a:lnSpc>
                <a:spcPct val="90000"/>
              </a:lnSpc>
              <a:buFontTx/>
              <a:buAutoNum type="arabicPeriod"/>
            </a:pPr>
            <a:r>
              <a:rPr lang="en-US" sz="2400" dirty="0"/>
              <a:t>Be cast down to hell and there suffer for their sins until Christ has completed his work v.85, 105-06</a:t>
            </a:r>
          </a:p>
          <a:p>
            <a:pPr marL="990600" lvl="1" indent="-533400">
              <a:lnSpc>
                <a:spcPct val="90000"/>
              </a:lnSpc>
              <a:buFontTx/>
              <a:buAutoNum type="arabicPeriod"/>
            </a:pPr>
            <a:r>
              <a:rPr lang="en-US" sz="2400" dirty="0"/>
              <a:t>Can never go where God and Christ dwell v.112</a:t>
            </a:r>
          </a:p>
          <a:p>
            <a:pPr marL="990600" lvl="1" indent="-533400">
              <a:lnSpc>
                <a:spcPct val="90000"/>
              </a:lnSpc>
              <a:buFontTx/>
              <a:buAutoNum type="arabicPeriod"/>
            </a:pPr>
            <a:r>
              <a:rPr lang="en-US" sz="2400" dirty="0"/>
              <a:t>Are denied God’s </a:t>
            </a:r>
            <a:r>
              <a:rPr lang="en-US" sz="2400" dirty="0" smtClean="0"/>
              <a:t>fullness </a:t>
            </a:r>
            <a:r>
              <a:rPr lang="en-US" sz="2400" dirty="0"/>
              <a:t>v.86</a:t>
            </a:r>
          </a:p>
          <a:p>
            <a:pPr marL="990600" lvl="1" indent="-533400">
              <a:lnSpc>
                <a:spcPct val="90000"/>
              </a:lnSpc>
              <a:buFontTx/>
              <a:buAutoNum type="arabicPeriod"/>
            </a:pPr>
            <a:r>
              <a:rPr lang="en-US" sz="2400" dirty="0"/>
              <a:t>May receive of the Holy Spirit through the ministrations of beings from higher glories v.86, 88</a:t>
            </a:r>
          </a:p>
          <a:p>
            <a:pPr marL="990600" lvl="1" indent="-533400">
              <a:lnSpc>
                <a:spcPct val="90000"/>
              </a:lnSpc>
              <a:buFontTx/>
              <a:buAutoNum type="arabicPeriod"/>
            </a:pPr>
            <a:r>
              <a:rPr lang="en-US" sz="2400" dirty="0"/>
              <a:t>Servants of the Most High v.112</a:t>
            </a:r>
          </a:p>
          <a:p>
            <a:pPr marL="990600" lvl="1" indent="-533400">
              <a:lnSpc>
                <a:spcPct val="90000"/>
              </a:lnSpc>
              <a:buFontTx/>
              <a:buAutoNum type="arabicPeriod"/>
            </a:pPr>
            <a:r>
              <a:rPr lang="en-US" sz="2400" dirty="0"/>
              <a:t>Inhabitants of this kingdom will be </a:t>
            </a:r>
            <a:r>
              <a:rPr lang="en-US" sz="2400" dirty="0" smtClean="0"/>
              <a:t>innumerable </a:t>
            </a:r>
            <a:r>
              <a:rPr lang="en-US" sz="2400" dirty="0"/>
              <a:t>v.109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4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4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762000"/>
          </a:xfrm>
        </p:spPr>
        <p:txBody>
          <a:bodyPr>
            <a:normAutofit fontScale="90000"/>
          </a:bodyPr>
          <a:lstStyle/>
          <a:p>
            <a:r>
              <a:rPr lang="en-US" sz="3000" dirty="0">
                <a:latin typeface="Times New Roman" pitchFamily="18" charset="0"/>
              </a:rPr>
              <a:t>The Three Degrees of Glory </a:t>
            </a:r>
            <a:br>
              <a:rPr lang="en-US" sz="3000" dirty="0">
                <a:latin typeface="Times New Roman" pitchFamily="18" charset="0"/>
              </a:rPr>
            </a:br>
            <a:r>
              <a:rPr lang="en-US" sz="3000" dirty="0">
                <a:latin typeface="Times New Roman" pitchFamily="18" charset="0"/>
              </a:rPr>
              <a:t>D&amp;C 76</a:t>
            </a:r>
          </a:p>
        </p:txBody>
      </p:sp>
      <p:graphicFrame>
        <p:nvGraphicFramePr>
          <p:cNvPr id="19507" name="Group 51"/>
          <p:cNvGraphicFramePr>
            <a:graphicFrameLocks noGrp="1"/>
          </p:cNvGraphicFramePr>
          <p:nvPr>
            <p:ph idx="1"/>
          </p:nvPr>
        </p:nvGraphicFramePr>
        <p:xfrm>
          <a:off x="457200" y="1143000"/>
          <a:ext cx="8534400" cy="5257800"/>
        </p:xfrm>
        <a:graphic>
          <a:graphicData uri="http://schemas.openxmlformats.org/drawingml/2006/table">
            <a:tbl>
              <a:tblPr/>
              <a:tblGrid>
                <a:gridCol w="2844800"/>
                <a:gridCol w="2844800"/>
                <a:gridCol w="2844800"/>
              </a:tblGrid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Telestial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Terrestrial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Celestial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Reject Christ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Accept Christ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Oneness w/ Christ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Reject Atonement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Accept Atonement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Embrace all aspects of the Atonement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Reject Gospel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Reject Gospel’s Fullness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Colleague in the Gospel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Become Christ’s Friend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Sins of Commission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Sins of Omission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Consecrate Self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Hurt Mankind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Lack of Control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Fair and Just w/ Mankind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Self-Control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Mercy and Love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Submission of will, agency and control to Christ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531813"/>
          </a:xfrm>
        </p:spPr>
        <p:txBody>
          <a:bodyPr>
            <a:normAutofit fontScale="90000"/>
          </a:bodyPr>
          <a:lstStyle/>
          <a:p>
            <a:r>
              <a:rPr lang="en-US"/>
              <a:t>Testimony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219200"/>
            <a:ext cx="7772400" cy="4878388"/>
          </a:xfrm>
        </p:spPr>
        <p:txBody>
          <a:bodyPr>
            <a:normAutofit lnSpcReduction="10000"/>
          </a:bodyPr>
          <a:lstStyle/>
          <a:p>
            <a:pPr algn="ctr"/>
            <a:r>
              <a:rPr lang="en-US" dirty="0"/>
              <a:t>And now, after the many testimonies which have been given of him, this is the testimony, last of all, which we give of him: That he lives!</a:t>
            </a:r>
          </a:p>
          <a:p>
            <a:pPr algn="ctr"/>
            <a:r>
              <a:rPr lang="en-US" dirty="0"/>
              <a:t>For we saw him, even on the right hand of God; and we heard the voice bearing record that he is the Only </a:t>
            </a:r>
            <a:r>
              <a:rPr lang="en-US" dirty="0" smtClean="0"/>
              <a:t>Begotten </a:t>
            </a:r>
            <a:r>
              <a:rPr lang="en-US" dirty="0"/>
              <a:t>of the Father—That by him, and through him, and of him, the worlds are and were created, and the inhabitants thereof are begotten sons and daughters unto God.</a:t>
            </a:r>
          </a:p>
          <a:p>
            <a:pPr lvl="1" algn="ctr"/>
            <a:r>
              <a:rPr lang="en-US" dirty="0"/>
              <a:t>D&amp;C 76:23-24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OVERVIEW OF THE VISION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001000" cy="4114800"/>
          </a:xfrm>
        </p:spPr>
        <p:txBody>
          <a:bodyPr>
            <a:normAutofit lnSpcReduction="10000"/>
          </a:bodyPr>
          <a:lstStyle/>
          <a:p>
            <a:pPr marL="609600" indent="-609600"/>
            <a:r>
              <a:rPr lang="en-US" sz="2800" dirty="0" smtClean="0"/>
              <a:t>This </a:t>
            </a:r>
            <a:r>
              <a:rPr lang="en-US" sz="2800" dirty="0"/>
              <a:t>revelation </a:t>
            </a:r>
            <a:r>
              <a:rPr lang="en-US" sz="2800" dirty="0" smtClean="0"/>
              <a:t>includes accounts </a:t>
            </a:r>
            <a:r>
              <a:rPr lang="en-US" sz="2800" dirty="0"/>
              <a:t>of </a:t>
            </a:r>
            <a:r>
              <a:rPr lang="en-US" sz="28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six </a:t>
            </a:r>
            <a:r>
              <a:rPr lang="en-US" sz="28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separate visions</a:t>
            </a:r>
            <a:r>
              <a:rPr lang="en-US" sz="28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. </a:t>
            </a:r>
          </a:p>
          <a:p>
            <a:pPr marL="990600" lvl="1" indent="-533400">
              <a:buFontTx/>
              <a:buAutoNum type="arabicPeriod"/>
            </a:pPr>
            <a:r>
              <a:rPr lang="en-US" sz="2400" dirty="0"/>
              <a:t>A Vision of Jesus Christ (</a:t>
            </a:r>
            <a:r>
              <a:rPr lang="en-US" sz="2400" dirty="0" err="1"/>
              <a:t>vs</a:t>
            </a:r>
            <a:r>
              <a:rPr lang="en-US" sz="2400" dirty="0"/>
              <a:t> 1-24)</a:t>
            </a:r>
          </a:p>
          <a:p>
            <a:pPr marL="990600" lvl="1" indent="-533400">
              <a:buFontTx/>
              <a:buAutoNum type="arabicPeriod"/>
            </a:pPr>
            <a:r>
              <a:rPr lang="en-US" sz="2400" dirty="0"/>
              <a:t>A Vision of Lucifer (</a:t>
            </a:r>
            <a:r>
              <a:rPr lang="en-US" sz="2400" dirty="0" err="1"/>
              <a:t>vs</a:t>
            </a:r>
            <a:r>
              <a:rPr lang="en-US" sz="2400" dirty="0"/>
              <a:t> 25-30)</a:t>
            </a:r>
          </a:p>
          <a:p>
            <a:pPr marL="990600" lvl="1" indent="-533400">
              <a:buFontTx/>
              <a:buAutoNum type="arabicPeriod"/>
            </a:pPr>
            <a:r>
              <a:rPr lang="en-US" sz="2400" dirty="0"/>
              <a:t>A Vision of </a:t>
            </a:r>
            <a:r>
              <a:rPr lang="en-US" sz="2400" dirty="0" smtClean="0"/>
              <a:t>the Sons </a:t>
            </a:r>
            <a:r>
              <a:rPr lang="en-US" sz="2400" dirty="0"/>
              <a:t>of Perdition (</a:t>
            </a:r>
            <a:r>
              <a:rPr lang="en-US" sz="2400" dirty="0" err="1"/>
              <a:t>vs</a:t>
            </a:r>
            <a:r>
              <a:rPr lang="en-US" sz="2400" dirty="0"/>
              <a:t> 31-49)</a:t>
            </a:r>
          </a:p>
          <a:p>
            <a:pPr marL="990600" lvl="1" indent="-533400">
              <a:buFontTx/>
              <a:buAutoNum type="arabicPeriod"/>
            </a:pPr>
            <a:r>
              <a:rPr lang="en-US" sz="2400" dirty="0"/>
              <a:t>A Vision of the Celestial Kingdom (</a:t>
            </a:r>
            <a:r>
              <a:rPr lang="en-US" sz="2400" dirty="0" err="1"/>
              <a:t>vs</a:t>
            </a:r>
            <a:r>
              <a:rPr lang="en-US" sz="2400" dirty="0"/>
              <a:t> 50-70,92-96)</a:t>
            </a:r>
          </a:p>
          <a:p>
            <a:pPr marL="990600" lvl="1" indent="-533400">
              <a:buFontTx/>
              <a:buAutoNum type="arabicPeriod"/>
            </a:pPr>
            <a:r>
              <a:rPr lang="en-US" sz="2400" dirty="0"/>
              <a:t>A Vision of the Terrestrial Kingdom (</a:t>
            </a:r>
            <a:r>
              <a:rPr lang="en-US" sz="2400" dirty="0" err="1"/>
              <a:t>vs</a:t>
            </a:r>
            <a:r>
              <a:rPr lang="en-US" sz="2400" dirty="0"/>
              <a:t> 71-80, 91, 97)</a:t>
            </a:r>
          </a:p>
          <a:p>
            <a:pPr marL="990600" lvl="1" indent="-533400">
              <a:buFontTx/>
              <a:buAutoNum type="arabicPeriod"/>
            </a:pPr>
            <a:r>
              <a:rPr lang="en-US" sz="2400" dirty="0"/>
              <a:t>A Vision of the Telestial Kingdom (</a:t>
            </a:r>
            <a:r>
              <a:rPr lang="en-US" sz="2400" dirty="0" err="1"/>
              <a:t>vs</a:t>
            </a:r>
            <a:r>
              <a:rPr lang="en-US" sz="2400" dirty="0"/>
              <a:t> 81-90, 98-112)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838200" indent="-838200">
              <a:buFontTx/>
              <a:buAutoNum type="arabicPeriod"/>
            </a:pPr>
            <a:r>
              <a:rPr lang="en-US" sz="3600"/>
              <a:t>A Vision of Jesus Christ (vs 1-24)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76200" y="1600200"/>
            <a:ext cx="3200400" cy="4525963"/>
          </a:xfrm>
        </p:spPr>
        <p:txBody>
          <a:bodyPr/>
          <a:lstStyle/>
          <a:p>
            <a:pPr lvl="1"/>
            <a:r>
              <a:rPr lang="en-US" dirty="0"/>
              <a:t>“Those things which were seen from the beginning” v. 12-29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 Saw and conversed with Christ and beheld his glory v. 14-24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8" name="Content Placeholder 7" descr="christus_statue_temple_square_salt_lake_city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3429000" y="1828800"/>
            <a:ext cx="5336217" cy="4008426"/>
          </a:xfr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066800"/>
          </a:xfrm>
        </p:spPr>
        <p:txBody>
          <a:bodyPr>
            <a:normAutofit fontScale="90000"/>
          </a:bodyPr>
          <a:lstStyle/>
          <a:p>
            <a:pPr marL="838200" indent="-838200"/>
            <a:r>
              <a:rPr lang="en-US" sz="3600"/>
              <a:t>2.    A Vision of Lucifer (vs 25-30)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295400"/>
            <a:ext cx="7772400" cy="4800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Lucifer does exist and is a living personage. </a:t>
            </a:r>
            <a:r>
              <a:rPr lang="en-US" dirty="0">
                <a:solidFill>
                  <a:schemeClr val="tx1">
                    <a:lumMod val="85000"/>
                  </a:schemeClr>
                </a:solidFill>
              </a:rPr>
              <a:t>(See D&amp;C 76:28)</a:t>
            </a:r>
          </a:p>
          <a:p>
            <a:pPr>
              <a:lnSpc>
                <a:spcPct val="90000"/>
              </a:lnSpc>
            </a:pPr>
            <a:r>
              <a:rPr lang="en-US" dirty="0"/>
              <a:t>Lucifer ". . . was in authority . . ." in the </a:t>
            </a:r>
            <a:r>
              <a:rPr lang="en-US" dirty="0" err="1"/>
              <a:t>premortal</a:t>
            </a:r>
            <a:r>
              <a:rPr lang="en-US" dirty="0"/>
              <a:t> life. </a:t>
            </a:r>
            <a:r>
              <a:rPr lang="en-US" dirty="0">
                <a:solidFill>
                  <a:schemeClr val="tx1">
                    <a:lumMod val="85000"/>
                  </a:schemeClr>
                </a:solidFill>
              </a:rPr>
              <a:t>(See D&amp;C 76:25) 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He “rebelled </a:t>
            </a:r>
            <a:r>
              <a:rPr lang="en-US" dirty="0"/>
              <a:t>against the Only Begotten Son . . . [he] . . . was thrust down from the presence of God and the Son."</a:t>
            </a:r>
            <a:r>
              <a:rPr lang="en-US" dirty="0">
                <a:solidFill>
                  <a:schemeClr val="tx1">
                    <a:lumMod val="85000"/>
                  </a:schemeClr>
                </a:solidFill>
              </a:rPr>
              <a:t> (D&amp;C 76:25; See also D&amp;C 29:36)</a:t>
            </a:r>
          </a:p>
          <a:p>
            <a:pPr>
              <a:lnSpc>
                <a:spcPct val="90000"/>
              </a:lnSpc>
            </a:pPr>
            <a:r>
              <a:rPr lang="en-US" dirty="0"/>
              <a:t>The heavens wept over Lucifer when he fell.</a:t>
            </a:r>
            <a:r>
              <a:rPr lang="en-US" dirty="0">
                <a:solidFill>
                  <a:schemeClr val="tx1">
                    <a:lumMod val="85000"/>
                  </a:schemeClr>
                </a:solidFill>
              </a:rPr>
              <a:t> (See D&amp;C 76:26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762000"/>
          </a:xfrm>
        </p:spPr>
        <p:txBody>
          <a:bodyPr>
            <a:normAutofit fontScale="90000"/>
          </a:bodyPr>
          <a:lstStyle/>
          <a:p>
            <a:pPr marL="838200" indent="-838200"/>
            <a:r>
              <a:rPr lang="en-US" sz="3200"/>
              <a:t>3.   A Vision of Sons of Perdition (vs 31-49)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143000"/>
            <a:ext cx="8458200" cy="4953000"/>
          </a:xfrm>
        </p:spPr>
        <p:txBody>
          <a:bodyPr>
            <a:normAutofit/>
          </a:bodyPr>
          <a:lstStyle/>
          <a:p>
            <a:pPr marL="533400" indent="-533400">
              <a:lnSpc>
                <a:spcPct val="90000"/>
              </a:lnSpc>
            </a:pPr>
            <a:r>
              <a:rPr lang="en-US" sz="2800" dirty="0"/>
              <a:t>The Lord reveals </a:t>
            </a:r>
            <a:r>
              <a:rPr lang="en-US" sz="28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seven conditions </a:t>
            </a:r>
            <a:r>
              <a:rPr lang="en-US" sz="2800" dirty="0"/>
              <a:t>that will lead a covenant member of the church into the awful status of a son of perdition: </a:t>
            </a:r>
            <a:r>
              <a:rPr lang="en-US" sz="1800" dirty="0"/>
              <a:t>(See D&amp;C 76:31,35; D&amp;C88:34-35; Heb 6:4-6)</a:t>
            </a:r>
          </a:p>
          <a:p>
            <a:pPr marL="914400" lvl="1" indent="-457200">
              <a:lnSpc>
                <a:spcPct val="90000"/>
              </a:lnSpc>
            </a:pPr>
            <a:r>
              <a:rPr lang="en-US" sz="2400" dirty="0"/>
              <a:t>1. Know the power of God</a:t>
            </a:r>
          </a:p>
          <a:p>
            <a:pPr marL="914400" lvl="1" indent="-457200">
              <a:lnSpc>
                <a:spcPct val="90000"/>
              </a:lnSpc>
            </a:pPr>
            <a:r>
              <a:rPr lang="en-US" sz="2400" dirty="0"/>
              <a:t>2. Partake of God's power</a:t>
            </a:r>
          </a:p>
          <a:p>
            <a:pPr marL="914400" lvl="1" indent="-457200">
              <a:lnSpc>
                <a:spcPct val="90000"/>
              </a:lnSpc>
            </a:pPr>
            <a:r>
              <a:rPr lang="en-US" sz="2400" dirty="0"/>
              <a:t>3. Allow himself to be overcome by the power of the devil</a:t>
            </a:r>
          </a:p>
          <a:p>
            <a:pPr marL="914400" lvl="1" indent="-457200">
              <a:lnSpc>
                <a:spcPct val="90000"/>
              </a:lnSpc>
            </a:pPr>
            <a:r>
              <a:rPr lang="en-US" sz="2400" dirty="0"/>
              <a:t>4. Deny the truth</a:t>
            </a:r>
          </a:p>
          <a:p>
            <a:pPr marL="914400" lvl="1" indent="-457200">
              <a:lnSpc>
                <a:spcPct val="90000"/>
              </a:lnSpc>
            </a:pPr>
            <a:r>
              <a:rPr lang="en-US" sz="2400" dirty="0"/>
              <a:t>5. Defy God's power</a:t>
            </a:r>
          </a:p>
          <a:p>
            <a:pPr marL="914400" lvl="1" indent="-457200">
              <a:lnSpc>
                <a:spcPct val="90000"/>
              </a:lnSpc>
            </a:pPr>
            <a:r>
              <a:rPr lang="en-US" sz="2400" dirty="0"/>
              <a:t>6. Deny the Holy Spirit after having received it v. 35</a:t>
            </a:r>
          </a:p>
          <a:p>
            <a:pPr marL="914400" lvl="1" indent="-457200">
              <a:lnSpc>
                <a:spcPct val="90000"/>
              </a:lnSpc>
            </a:pPr>
            <a:r>
              <a:rPr lang="en-US" sz="2400" dirty="0"/>
              <a:t>7. Deny the only begotten Son v. </a:t>
            </a:r>
            <a:r>
              <a:rPr lang="en-US" sz="2400" dirty="0" smtClean="0"/>
              <a:t>35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3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3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762000"/>
          </a:xfrm>
        </p:spPr>
        <p:txBody>
          <a:bodyPr>
            <a:normAutofit fontScale="90000"/>
          </a:bodyPr>
          <a:lstStyle/>
          <a:p>
            <a:pPr marL="838200" indent="-838200"/>
            <a:r>
              <a:rPr lang="en-US" sz="3200" dirty="0"/>
              <a:t>3.   A Vision of Sons of Perdition 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(</a:t>
            </a:r>
            <a:r>
              <a:rPr lang="en-US" sz="3200" dirty="0" err="1"/>
              <a:t>vs</a:t>
            </a:r>
            <a:r>
              <a:rPr lang="en-US" sz="3200" dirty="0"/>
              <a:t> 31-49)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905000"/>
            <a:ext cx="8458200" cy="4953000"/>
          </a:xfrm>
        </p:spPr>
        <p:txBody>
          <a:bodyPr>
            <a:normAutofit/>
          </a:bodyPr>
          <a:lstStyle/>
          <a:p>
            <a:pPr marL="533400" indent="-533400">
              <a:lnSpc>
                <a:spcPct val="90000"/>
              </a:lnSpc>
            </a:pPr>
            <a:r>
              <a:rPr lang="en-US" dirty="0" smtClean="0"/>
              <a:t>As to the ultimate fate of sons of perdition, the Lord informs us that only they who become such, will have a full knowledge of the nature of such punishment. (See D&amp;C 76:44-48) </a:t>
            </a:r>
          </a:p>
          <a:p>
            <a:pPr marL="533400" indent="-533400">
              <a:lnSpc>
                <a:spcPct val="90000"/>
              </a:lnSpc>
            </a:pPr>
            <a:r>
              <a:rPr lang="en-US" dirty="0" smtClean="0"/>
              <a:t>However, it should be understood that the sons of perdition will be resurrected, though they will not be redeemed from their sins nor will they inherit a kingdom of glory. (See D&amp;C 76:36-39)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4.   A Vision of the Celestial Kingdom (</a:t>
            </a:r>
            <a:r>
              <a:rPr lang="en-US" sz="3600" dirty="0" err="1"/>
              <a:t>vs</a:t>
            </a:r>
            <a:r>
              <a:rPr lang="en-US" sz="3600" dirty="0"/>
              <a:t> 50-70,92-96)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225040"/>
            <a:ext cx="8229600" cy="4709160"/>
          </a:xfrm>
        </p:spPr>
        <p:txBody>
          <a:bodyPr/>
          <a:lstStyle/>
          <a:p>
            <a:pPr marL="609600" indent="-609600"/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Determining Conditions</a:t>
            </a:r>
          </a:p>
          <a:p>
            <a:pPr marL="990600" lvl="1" indent="-533400">
              <a:buFontTx/>
              <a:buAutoNum type="arabicPeriod"/>
            </a:pPr>
            <a:r>
              <a:rPr lang="en-US" dirty="0"/>
              <a:t>Receive the testimony of Jesus v.51</a:t>
            </a:r>
          </a:p>
          <a:p>
            <a:pPr marL="990600" lvl="1" indent="-533400">
              <a:buFontTx/>
              <a:buAutoNum type="arabicPeriod"/>
            </a:pPr>
            <a:r>
              <a:rPr lang="en-US" dirty="0"/>
              <a:t>Receive baptism v.51</a:t>
            </a:r>
          </a:p>
          <a:p>
            <a:pPr marL="990600" lvl="1" indent="-533400">
              <a:buFontTx/>
              <a:buAutoNum type="arabicPeriod"/>
            </a:pPr>
            <a:r>
              <a:rPr lang="en-US" dirty="0"/>
              <a:t>Receive the Holy Ghost v.52</a:t>
            </a:r>
          </a:p>
          <a:p>
            <a:pPr marL="990600" lvl="1" indent="-533400">
              <a:buFontTx/>
              <a:buAutoNum type="arabicPeriod"/>
            </a:pPr>
            <a:r>
              <a:rPr lang="en-US" dirty="0"/>
              <a:t>Kept the commandments v.53</a:t>
            </a:r>
          </a:p>
          <a:p>
            <a:pPr marL="990600" lvl="1" indent="-533400">
              <a:buFontTx/>
              <a:buAutoNum type="arabicPeriod"/>
            </a:pPr>
            <a:r>
              <a:rPr lang="en-US" dirty="0"/>
              <a:t>Overcome by faith v.53</a:t>
            </a:r>
          </a:p>
          <a:p>
            <a:pPr marL="990600" lvl="1" indent="-533400">
              <a:buFontTx/>
              <a:buAutoNum type="arabicPeriod"/>
            </a:pPr>
            <a:r>
              <a:rPr lang="en-US" dirty="0"/>
              <a:t>Been sealed by the Holy Spirit of Promise v.53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4.   A Vision of the Celestial Kingdom (</a:t>
            </a:r>
            <a:r>
              <a:rPr lang="en-US" sz="3600" dirty="0" err="1"/>
              <a:t>vs</a:t>
            </a:r>
            <a:r>
              <a:rPr lang="en-US" sz="3600" dirty="0"/>
              <a:t> 50-70,92-96)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844040"/>
            <a:ext cx="8229600" cy="4709160"/>
          </a:xfrm>
        </p:spPr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Rewards, Opportunities, and Limitations</a:t>
            </a:r>
          </a:p>
          <a:p>
            <a:pPr marL="990600" lvl="1" indent="-533400">
              <a:lnSpc>
                <a:spcPct val="90000"/>
              </a:lnSpc>
              <a:buFontTx/>
              <a:buAutoNum type="arabicPeriod"/>
            </a:pPr>
            <a:r>
              <a:rPr lang="en-US" sz="2400" dirty="0"/>
              <a:t>Descend with Christ at his Second Coming </a:t>
            </a:r>
            <a:r>
              <a:rPr lang="en-US" sz="1800" dirty="0"/>
              <a:t>v.63</a:t>
            </a:r>
          </a:p>
          <a:p>
            <a:pPr marL="990600" lvl="1" indent="-533400">
              <a:lnSpc>
                <a:spcPct val="90000"/>
              </a:lnSpc>
              <a:buFontTx/>
              <a:buAutoNum type="arabicPeriod"/>
            </a:pPr>
            <a:r>
              <a:rPr lang="en-US" sz="2400" dirty="0"/>
              <a:t>Come forth in the first resurrection </a:t>
            </a:r>
            <a:r>
              <a:rPr lang="en-US" sz="2000" dirty="0"/>
              <a:t>v.64-65</a:t>
            </a:r>
          </a:p>
          <a:p>
            <a:pPr marL="990600" lvl="1" indent="-533400">
              <a:lnSpc>
                <a:spcPct val="90000"/>
              </a:lnSpc>
              <a:buFontTx/>
              <a:buAutoNum type="arabicPeriod"/>
            </a:pPr>
            <a:r>
              <a:rPr lang="en-US" sz="2400" dirty="0"/>
              <a:t>Come to Mt. Zion and to God’s heavenly city </a:t>
            </a:r>
            <a:r>
              <a:rPr lang="en-US" sz="2000" dirty="0"/>
              <a:t>v.66</a:t>
            </a:r>
          </a:p>
          <a:p>
            <a:pPr marL="990600" lvl="1" indent="-533400">
              <a:lnSpc>
                <a:spcPct val="90000"/>
              </a:lnSpc>
              <a:buFontTx/>
              <a:buAutoNum type="arabicPeriod"/>
            </a:pPr>
            <a:r>
              <a:rPr lang="en-US" sz="2400" dirty="0" smtClean="0"/>
              <a:t>Associate </a:t>
            </a:r>
            <a:r>
              <a:rPr lang="en-US" sz="2400" dirty="0"/>
              <a:t>with angels, with </a:t>
            </a:r>
            <a:r>
              <a:rPr lang="en-US" sz="2400" dirty="0" smtClean="0"/>
              <a:t>the </a:t>
            </a:r>
            <a:r>
              <a:rPr lang="en-US" sz="2400" dirty="0"/>
              <a:t>general assembly, and with the Church of Enoch and the Firstborn </a:t>
            </a:r>
            <a:r>
              <a:rPr lang="en-US" sz="2000" dirty="0"/>
              <a:t>v.67</a:t>
            </a:r>
          </a:p>
          <a:p>
            <a:pPr marL="990600" lvl="1" indent="-533400">
              <a:lnSpc>
                <a:spcPct val="90000"/>
              </a:lnSpc>
              <a:buFontTx/>
              <a:buAutoNum type="arabicPeriod"/>
            </a:pPr>
            <a:r>
              <a:rPr lang="en-US" sz="2400" dirty="0"/>
              <a:t>Overcome all </a:t>
            </a:r>
            <a:r>
              <a:rPr lang="en-US" sz="2400" dirty="0" smtClean="0"/>
              <a:t>things </a:t>
            </a:r>
            <a:r>
              <a:rPr lang="en-US" sz="2000" dirty="0"/>
              <a:t>v.60</a:t>
            </a:r>
          </a:p>
          <a:p>
            <a:pPr marL="990600" lvl="1" indent="-533400">
              <a:lnSpc>
                <a:spcPct val="90000"/>
              </a:lnSpc>
              <a:buFontTx/>
              <a:buAutoNum type="arabicPeriod"/>
            </a:pPr>
            <a:r>
              <a:rPr lang="en-US" sz="2400" dirty="0" smtClean="0"/>
              <a:t>Receive </a:t>
            </a:r>
            <a:r>
              <a:rPr lang="en-US" sz="2400" dirty="0"/>
              <a:t>all things from the Father </a:t>
            </a:r>
            <a:r>
              <a:rPr lang="en-US" sz="2000" dirty="0"/>
              <a:t>v.55, 59</a:t>
            </a:r>
          </a:p>
          <a:p>
            <a:pPr marL="990600" lvl="1" indent="-533400">
              <a:lnSpc>
                <a:spcPct val="90000"/>
              </a:lnSpc>
              <a:buFontTx/>
              <a:buAutoNum type="arabicPeriod"/>
            </a:pPr>
            <a:r>
              <a:rPr lang="en-US" sz="2400" dirty="0"/>
              <a:t>Dwell forever in the presence of God and Christ </a:t>
            </a:r>
            <a:r>
              <a:rPr lang="en-US" sz="2000" dirty="0"/>
              <a:t>v.62</a:t>
            </a:r>
          </a:p>
          <a:p>
            <a:pPr marL="990600" lvl="1" indent="-533400">
              <a:lnSpc>
                <a:spcPct val="90000"/>
              </a:lnSpc>
              <a:buFontTx/>
              <a:buAutoNum type="arabicPeriod"/>
            </a:pPr>
            <a:r>
              <a:rPr lang="en-US" sz="2400" dirty="0" smtClean="0"/>
              <a:t>Minister </a:t>
            </a:r>
            <a:r>
              <a:rPr lang="en-US" sz="2400" dirty="0"/>
              <a:t>to </a:t>
            </a:r>
            <a:r>
              <a:rPr lang="en-US" sz="2400" dirty="0" smtClean="0"/>
              <a:t>terrestrial </a:t>
            </a:r>
            <a:r>
              <a:rPr lang="en-US" sz="2400" dirty="0"/>
              <a:t>and telestial beings </a:t>
            </a:r>
            <a:r>
              <a:rPr lang="en-US" sz="2000" dirty="0"/>
              <a:t>v.87,88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4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4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5.   A Vision of the Terrestrial Kingdom (</a:t>
            </a:r>
            <a:r>
              <a:rPr lang="en-US" sz="3600" dirty="0" err="1"/>
              <a:t>vs</a:t>
            </a:r>
            <a:r>
              <a:rPr lang="en-US" sz="3600" dirty="0"/>
              <a:t> 71-80, 91, 97)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20240"/>
            <a:ext cx="8229600" cy="4709160"/>
          </a:xfrm>
        </p:spPr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n-US" sz="36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Determining Conditions</a:t>
            </a:r>
          </a:p>
          <a:p>
            <a:pPr marL="990600" lvl="1" indent="-533400">
              <a:lnSpc>
                <a:spcPct val="90000"/>
              </a:lnSpc>
              <a:buFontTx/>
              <a:buAutoNum type="arabicPeriod"/>
            </a:pPr>
            <a:r>
              <a:rPr lang="en-US" dirty="0"/>
              <a:t>Those who died without law v.72</a:t>
            </a:r>
          </a:p>
          <a:p>
            <a:pPr marL="990600" lvl="1" indent="-533400">
              <a:lnSpc>
                <a:spcPct val="90000"/>
              </a:lnSpc>
              <a:buFontTx/>
              <a:buAutoNum type="arabicPeriod"/>
            </a:pPr>
            <a:r>
              <a:rPr lang="en-US" dirty="0"/>
              <a:t>Those kept in spirit prison who were not receptive to the testimony of Jesus on earth but afterwards accepted it v.73-74</a:t>
            </a:r>
          </a:p>
          <a:p>
            <a:pPr marL="990600" lvl="1" indent="-533400">
              <a:lnSpc>
                <a:spcPct val="90000"/>
              </a:lnSpc>
              <a:buFontTx/>
              <a:buAutoNum type="arabicPeriod"/>
            </a:pPr>
            <a:r>
              <a:rPr lang="en-US" dirty="0"/>
              <a:t>Honorable men of the earth who were blinded by the craftiness of other v.75</a:t>
            </a:r>
          </a:p>
          <a:p>
            <a:pPr marL="990600" lvl="1" indent="-533400">
              <a:lnSpc>
                <a:spcPct val="90000"/>
              </a:lnSpc>
              <a:buFontTx/>
              <a:buAutoNum type="arabicPeriod"/>
            </a:pPr>
            <a:r>
              <a:rPr lang="en-US" dirty="0"/>
              <a:t>Those who accepted the testimony of Jesus but were not valiant therein v.79</a:t>
            </a:r>
          </a:p>
          <a:p>
            <a:pPr marL="990600" lvl="1" indent="-533400">
              <a:lnSpc>
                <a:spcPct val="90000"/>
              </a:lnSpc>
              <a:buFontTx/>
              <a:buAutoNum type="arabicPeriod"/>
            </a:pPr>
            <a:endParaRPr lang="en-US" dirty="0">
              <a:solidFill>
                <a:srgbClr val="3333FF"/>
              </a:solidFill>
            </a:endParaRP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en-US" dirty="0">
              <a:solidFill>
                <a:srgbClr val="3333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 autoUpdateAnimBg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13</TotalTime>
  <Words>1137</Words>
  <Application>Microsoft Macintosh PowerPoint</Application>
  <PresentationFormat>On-screen Show (4:3)</PresentationFormat>
  <Paragraphs>104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Apex</vt:lpstr>
      <vt:lpstr>THE VISION</vt:lpstr>
      <vt:lpstr>OVERVIEW OF THE VISION</vt:lpstr>
      <vt:lpstr>A Vision of Jesus Christ (vs 1-24)</vt:lpstr>
      <vt:lpstr>2.    A Vision of Lucifer (vs 25-30)</vt:lpstr>
      <vt:lpstr>3.   A Vision of Sons of Perdition (vs 31-49)</vt:lpstr>
      <vt:lpstr>3.   A Vision of Sons of Perdition  (vs 31-49)</vt:lpstr>
      <vt:lpstr>4.   A Vision of the Celestial Kingdom (vs 50-70,92-96)</vt:lpstr>
      <vt:lpstr>4.   A Vision of the Celestial Kingdom (vs 50-70,92-96)</vt:lpstr>
      <vt:lpstr>5.   A Vision of the Terrestrial Kingdom (vs 71-80, 91, 97)</vt:lpstr>
      <vt:lpstr>5.   A Vision of the Terrestrial Kingdom (vs 71-80, 91, 97)</vt:lpstr>
      <vt:lpstr>6.   A Vision of the Telestial Kingdom (vs 81-90, 98-112)</vt:lpstr>
      <vt:lpstr>The Three Degrees of Glory  D&amp;C 76</vt:lpstr>
      <vt:lpstr>Testimony</vt:lpstr>
    </vt:vector>
  </TitlesOfParts>
  <Company>BYU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VISION</dc:title>
  <dc:creator>Sirpa Grierson</dc:creator>
  <cp:lastModifiedBy>Sirpa Grierson</cp:lastModifiedBy>
  <cp:revision>1</cp:revision>
  <dcterms:created xsi:type="dcterms:W3CDTF">2007-09-11T13:49:50Z</dcterms:created>
  <dcterms:modified xsi:type="dcterms:W3CDTF">2011-11-04T18:04:18Z</dcterms:modified>
</cp:coreProperties>
</file>